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327" r:id="rId3"/>
    <p:sldId id="334" r:id="rId5"/>
    <p:sldId id="335" r:id="rId6"/>
    <p:sldId id="336" r:id="rId7"/>
    <p:sldId id="337" r:id="rId8"/>
    <p:sldId id="338" r:id="rId9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84" userDrawn="1">
          <p15:clr>
            <a:srgbClr val="A4A3A4"/>
          </p15:clr>
        </p15:guide>
        <p15:guide id="3" pos="7381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7" pos="5922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76" userDrawn="1">
          <p15:clr>
            <a:srgbClr val="A4A3A4"/>
          </p15:clr>
        </p15:guide>
        <p15:guide id="11" pos="2468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49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4924" userDrawn="1">
          <p15:clr>
            <a:srgbClr val="A4A3A4"/>
          </p15:clr>
        </p15:guide>
        <p15:guide id="16" pos="5092" userDrawn="1">
          <p15:clr>
            <a:srgbClr val="A4A3A4"/>
          </p15:clr>
        </p15:guide>
        <p15:guide id="17" orient="horz" pos="1672" userDrawn="1">
          <p15:clr>
            <a:srgbClr val="A4A3A4"/>
          </p15:clr>
        </p15:guide>
        <p15:guide id="18" orient="horz" pos="2846" userDrawn="1">
          <p15:clr>
            <a:srgbClr val="A4A3A4"/>
          </p15:clr>
        </p15:guide>
        <p15:guide id="19" orient="horz" pos="3678" userDrawn="1">
          <p15:clr>
            <a:srgbClr val="A4A3A4"/>
          </p15:clr>
        </p15:guide>
        <p15:guide id="20" orient="horz" pos="844" userDrawn="1">
          <p15:clr>
            <a:srgbClr val="A4A3A4"/>
          </p15:clr>
        </p15:guide>
        <p15:guide id="21" orient="horz" pos="3958" userDrawn="1">
          <p15:clr>
            <a:srgbClr val="A4A3A4"/>
          </p15:clr>
        </p15:guide>
        <p15:guide id="22" pos="409" userDrawn="1">
          <p15:clr>
            <a:srgbClr val="A4A3A4"/>
          </p15:clr>
        </p15:guide>
        <p15:guide id="23" pos="7211" userDrawn="1">
          <p15:clr>
            <a:srgbClr val="A4A3A4"/>
          </p15:clr>
        </p15:guide>
        <p15:guide id="24" orient="horz" pos="1947" userDrawn="1">
          <p15:clr>
            <a:srgbClr val="A4A3A4"/>
          </p15:clr>
        </p15:guide>
        <p15:guide id="25" orient="horz" pos="2143" userDrawn="1">
          <p15:clr>
            <a:srgbClr val="A4A3A4"/>
          </p15:clr>
        </p15:guide>
        <p15:guide id="26" pos="7211" userDrawn="1">
          <p15:clr>
            <a:srgbClr val="A4A3A4"/>
          </p15:clr>
        </p15:guide>
        <p15:guide id="27" orient="horz" pos="1672" userDrawn="1">
          <p15:clr>
            <a:srgbClr val="A4A3A4"/>
          </p15:clr>
        </p15:guide>
        <p15:guide id="28" pos="4164" userDrawn="1">
          <p15:clr>
            <a:srgbClr val="A4A3A4"/>
          </p15:clr>
        </p15:guide>
        <p15:guide id="29" orient="horz" pos="2672" userDrawn="1">
          <p15:clr>
            <a:srgbClr val="A4A3A4"/>
          </p15:clr>
        </p15:guide>
        <p15:guide id="30" pos="6903" userDrawn="1">
          <p15:clr>
            <a:srgbClr val="A4A3A4"/>
          </p15:clr>
        </p15:guide>
        <p15:guide id="31" pos="3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D6D"/>
    <a:srgbClr val="D8BEB2"/>
    <a:srgbClr val="753F2D"/>
    <a:srgbClr val="5E3324"/>
    <a:srgbClr val="8A4C34"/>
    <a:srgbClr val="815550"/>
    <a:srgbClr val="A3573E"/>
    <a:srgbClr val="E7E6E6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6327"/>
  </p:normalViewPr>
  <p:slideViewPr>
    <p:cSldViewPr snapToGrid="0" showGuides="1">
      <p:cViewPr varScale="1">
        <p:scale>
          <a:sx n="87" d="100"/>
          <a:sy n="87" d="100"/>
        </p:scale>
        <p:origin x="82" y="120"/>
      </p:cViewPr>
      <p:guideLst>
        <p:guide orient="horz" pos="1284"/>
        <p:guide pos="7381"/>
        <p:guide pos="312"/>
        <p:guide pos="5922"/>
        <p:guide pos="6168"/>
        <p:guide pos="1512"/>
        <p:guide orient="horz" pos="276"/>
        <p:guide pos="2468"/>
        <p:guide pos="2688"/>
        <p:guide pos="4493"/>
        <p:guide pos="4030"/>
        <p:guide pos="4924"/>
        <p:guide pos="5092"/>
        <p:guide orient="horz" pos="1672"/>
        <p:guide orient="horz" pos="2846"/>
        <p:guide orient="horz" pos="3678"/>
        <p:guide orient="horz" pos="844"/>
        <p:guide orient="horz" pos="3958"/>
        <p:guide pos="409"/>
        <p:guide pos="7211"/>
        <p:guide orient="horz" pos="1947"/>
        <p:guide orient="horz" pos="2143"/>
        <p:guide pos="7211"/>
        <p:guide orient="horz" pos="1672"/>
        <p:guide pos="4164"/>
        <p:guide orient="horz" pos="2672"/>
        <p:guide pos="6903"/>
        <p:guide pos="35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5.xml"/><Relationship Id="rId16" Type="http://schemas.openxmlformats.org/officeDocument/2006/relationships/customXml" Target="../customXml/item3.xml"/><Relationship Id="rId15" Type="http://schemas.openxmlformats.org/officeDocument/2006/relationships/customXml" Target="../customXml/item2.xml"/><Relationship Id="rId14" Type="http://schemas.openxmlformats.org/officeDocument/2006/relationships/customXml" Target="../customXml/item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grpSp>
        <p:nvGrpSpPr>
          <p:cNvPr id="13" name="Group 12"/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grpSp>
        <p:nvGrpSpPr>
          <p:cNvPr id="19" name="Group 18"/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/>
            <p:cNvCxnSpPr/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</a:fld>
            <a:endParaRPr 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706120"/>
          <a:ext cx="12192000" cy="615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3125"/>
                <a:gridCol w="7896860"/>
                <a:gridCol w="1954530"/>
                <a:gridCol w="1467485"/>
              </a:tblGrid>
              <a:tr h="248285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ID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Story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Estimation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Priority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1.1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As a user, I want to find out the goods by selecting in key words so that I can find the goods I need.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1.9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As an unregistered user, I want to search for the corresponding product by keyword.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1.10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merchant, I want to manage my products, including listing and delete them, as well as categorizing them, so that I can maintain an organized and updated inventory.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1.2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user, I want to add the goods in shopping cart so that I can pay uniformly.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1.7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an unregistered user, I want to be able to click through to see the details of the product, such as price, style, etc.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1.3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user, I want to checkout cart so that I can pay for my goods.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1.4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user, I want to track my order’s status so that I can know when I can get my goods.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1034415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1.11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merchant, I want to manage orders, specifically the ability to view order statuses, so that I can keep track of the progress and status of each transaction.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ctr"/>
                      <a:r>
                        <a:rPr lang="en-US" sz="900" kern="100" dirty="0">
                          <a:effectLst/>
                        </a:rPr>
                        <a:t>1.12</a:t>
                      </a:r>
                      <a:endParaRPr 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As a merchant, I want to integrate logistics information, so that I can seamlessly connect with logistics companies and achieve real-time updates and queries of order shipping information, ensuring smooth delivery to my customers.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 sz="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6234" marR="56234" marT="0" marB="0" anchor="ctr"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239" y="141470"/>
            <a:ext cx="11051345" cy="641045"/>
          </a:xfrm>
        </p:spPr>
        <p:txBody>
          <a:bodyPr/>
          <a:lstStyle/>
          <a:p>
            <a:pPr algn="ctr"/>
            <a:r>
              <a:rPr lang="en-US" altLang="zh-CN" b="1" dirty="0"/>
              <a:t> </a:t>
            </a:r>
            <a:r>
              <a:rPr lang="en-US" altLang="zh-CN" sz="4400" b="1" cap="none" dirty="0"/>
              <a:t>Product Backlog 	 </a:t>
            </a:r>
            <a:r>
              <a:rPr lang="en-US" altLang="zh-CN" sz="4400" cap="none" dirty="0"/>
              <a:t>Release 1(MVP)</a:t>
            </a:r>
            <a:endParaRPr lang="zh-CN" altLang="en-US" sz="4400" cap="non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noProof="0"/>
              <a:t>Presentation title</a:t>
            </a:r>
            <a:endParaRPr lang="en-US" noProof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393805" cy="6172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2928620"/>
            <a:ext cx="7246620" cy="3925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noProof="0"/>
              <a:t>Presentation title</a:t>
            </a:r>
            <a:endParaRPr lang="en-US" noProof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675745" cy="6324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6000"/>
            <a:ext cx="60960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noProof="0"/>
              <a:t>Presentation title</a:t>
            </a:r>
            <a:endParaRPr lang="en-US" noProof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387205" cy="5085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45" y="1824355"/>
            <a:ext cx="9291955" cy="5033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noProof="0"/>
              <a:t>Presentation title</a:t>
            </a:r>
            <a:endParaRPr lang="en-US" noProof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FCF61C-3B18-4C03-8326-CC3B32D710C9}" type="slidenum">
              <a:rPr lang="en-US" noProof="0" smtClean="0"/>
            </a:fld>
            <a:endParaRPr lang="en-US" noProof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80735" cy="3185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7994015" cy="4330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0"/>
            <a:ext cx="62484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noProof="0"/>
              <a:t>Presentation title</a:t>
            </a:r>
            <a:endParaRPr lang="en-US" noProof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955405" cy="485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0" y="1961515"/>
            <a:ext cx="9038590" cy="48964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59*484"/>
  <p:tag name="TABLE_ENDDRAG_RECT" val="0*55*960*484"/>
</p:tagLst>
</file>

<file path=ppt/tags/tag5.xml><?xml version="1.0" encoding="utf-8"?>
<p:tagLst xmlns:p="http://schemas.openxmlformats.org/presentationml/2006/main">
  <p:tag name="COMMONDATA" val="eyJoZGlkIjoiYTU0MmY1ZDQ1Nzc1Y2QzYzhhZDkyMjU0ODM2OTczMTAifQ=="/>
  <p:tag name="commondata" val="eyJoZGlkIjoiMzIyN2IzNGU3N2FlMTViY2UxZWEwOTFhMmFkODBmMzEifQ=="/>
</p:tagLst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4 "   m a : c o n t e n t T y p e D e s c r i p t i o n = " C r e a t e   a   n e w   d o c u m e n t . "   m a : c o n t e n t T y p e S c o p e = " "   m a : v e r s i o n I D = " 2 d 7 1 4 a 3 2 9 6 d f 1 4 e b a 7 a 1 0 0 b b 6 6 5 4 4 3 c a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4 9 5 4 9 b f 4 5 b f b b f b 6 c f f e d 5 2 7 3 8 0 e 7 7 e 1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2.xml><?xml version="1.0" encoding="utf-8"?>
<ds:datastoreItem xmlns:ds="http://schemas.openxmlformats.org/officeDocument/2006/customXml" ds:itemID="{411F98F7-6576-47F1-AD63-56E26C339747}">
  <ds:schemaRefs/>
</ds:datastoreItem>
</file>

<file path=customXml/itemProps3.xml><?xml version="1.0" encoding="utf-8"?>
<ds:datastoreItem xmlns:ds="http://schemas.openxmlformats.org/officeDocument/2006/customXml" ds:itemID="{5783CE7D-BFC6-4030-A335-E7F88DB66414}">
  <ds:schemaRefs/>
</ds:datastoreItem>
</file>

<file path=customXml/itemProps4.xml><?xml version="1.0" encoding="utf-8"?>
<ds:datastoreItem xmlns:ds="http://schemas.openxmlformats.org/officeDocument/2006/customXml" ds:itemID="{25B4CAA5-BE7A-46AB-97ED-63B24C46A3A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WPS 演示</Application>
  <PresentationFormat>宽屏</PresentationFormat>
  <Paragraphs>96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Times New Roman</vt:lpstr>
      <vt:lpstr>微软雅黑</vt:lpstr>
      <vt:lpstr>Arial Unicode MS</vt:lpstr>
      <vt:lpstr>等线</vt:lpstr>
      <vt:lpstr>Office Theme</vt:lpstr>
      <vt:lpstr> Product Backlog 	 Release 1(MVP)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琴瑟起</cp:lastModifiedBy>
  <cp:revision>18</cp:revision>
  <dcterms:created xsi:type="dcterms:W3CDTF">2022-06-28T06:29:00Z</dcterms:created>
  <dcterms:modified xsi:type="dcterms:W3CDTF">2024-04-21T12:31:04Z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20ADA069D9F34DD998430EAD93D6E8F2_12</vt:lpwstr>
  </property>
  <property fmtid="{D5CDD505-2E9C-101B-9397-08002B2CF9AE}" pid="4" name="KSOProductBuildVer">
    <vt:lpwstr>2052-12.1.0.16417</vt:lpwstr>
  </property>
</Properties>
</file>